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3.jpeg" ContentType="image/jpeg"/>
  <Override PartName="/ppt/media/image9.png" ContentType="image/png"/>
  <Override PartName="/ppt/media/image8.png" ContentType="image/png"/>
  <Override PartName="/ppt/media/image12.jpeg" ContentType="image/jpeg"/>
  <Override PartName="/ppt/media/image17.jpeg" ContentType="image/jpeg"/>
  <Override PartName="/ppt/media/image14.png" ContentType="image/png"/>
  <Override PartName="/ppt/media/image16.png" ContentType="image/png"/>
  <Override PartName="/ppt/media/image15.jpeg" ContentType="image/jpeg"/>
  <Override PartName="/ppt/media/image1.jpeg" ContentType="image/jpeg"/>
  <Override PartName="/ppt/media/image5.png" ContentType="image/png"/>
  <Override PartName="/ppt/media/image10.png" ContentType="image/png"/>
  <Override PartName="/ppt/media/image3.jpeg" ContentType="image/jpeg"/>
  <Override PartName="/ppt/media/image2.png" ContentType="image/png"/>
  <Override PartName="/ppt/media/image4.jpeg" ContentType="image/jpeg"/>
  <Override PartName="/ppt/media/image6.png" ContentType="image/png"/>
  <Override PartName="/ppt/media/image7.jpeg" ContentType="image/jpeg"/>
  <Override PartName="/ppt/media/image1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8B5DA81-0138-467E-AF0B-23A58FB8713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CED4809-93BD-4065-AC2F-8785F96CAA6A}" type="slidenum">
              <a:rPr b="0" lang="lv-LV" sz="1800" spc="-1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273D9DA-3D21-4C99-8778-23EE46097D68}" type="slidenum">
              <a:rPr b="0" lang="lv-LV" sz="1800" spc="-1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2062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EDF8BA0-2DF4-42B0-88EB-A78914FB3F6F}" type="slidenum">
              <a:rPr b="0" lang="lv-LV" sz="1800" spc="-1" strike="noStrike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2062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0295F16-16DA-41FB-8242-47F7F4A25E82}" type="slidenum">
              <a:rPr b="0" lang="lv-LV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2062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DB1BF3A-7DFB-4953-B68D-AC2424ACAEA5}" type="slidenum">
              <a:rPr b="0" lang="lv-LV" sz="18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2600" cy="4008240"/>
          </a:xfrm>
          <a:prstGeom prst="rect">
            <a:avLst/>
          </a:prstGeom>
        </p:spPr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42062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</a:t>
            </a: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style</a:t>
            </a:r>
            <a:endParaRPr b="0" lang="lv-LV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8ABA2A0-C9B0-4875-A49F-FFC9765E812D}" type="datetime">
              <a:rPr b="0" lang="lv-LV" sz="1200" spc="-1" strike="noStrike">
                <a:solidFill>
                  <a:srgbClr val="8b8b8b"/>
                </a:solidFill>
                <a:latin typeface="Calibri"/>
              </a:rPr>
              <a:t>25.1.22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74AE0E-681A-4A12-B2C3-3E2E4EA91BE9}" type="slidenum">
              <a:rPr b="0" lang="lv-LV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Click to edit the outline </a:t>
            </a: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text format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Sixth Outline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Seventh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lv-LV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lv-LV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0EF0BCC-89DB-48A1-9890-92FF4E0AB30C}" type="datetime">
              <a:rPr b="0" lang="lv-LV" sz="1200" spc="-1" strike="noStrike">
                <a:solidFill>
                  <a:srgbClr val="8b8b8b"/>
                </a:solidFill>
                <a:latin typeface="Calibri"/>
              </a:rPr>
              <a:t>25.1.22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0937B35-1513-47DF-A932-7BE3BC31140C}" type="slidenum">
              <a:rPr b="0" lang="lv-LV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533759B-A5B1-4E6E-8B1D-758279EF787B}" type="datetime">
              <a:rPr b="0" lang="lv-LV" sz="1200" spc="-1" strike="noStrike">
                <a:solidFill>
                  <a:srgbClr val="8b8b8b"/>
                </a:solidFill>
                <a:latin typeface="Calibri"/>
              </a:rPr>
              <a:t>25.1.22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D59F978-33F5-4080-B154-A72D69BEC0E7}" type="slidenum">
              <a:rPr b="0" lang="lv-LV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jonuimplanti.mozello.lv/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"/>
          <p:cNvPicPr/>
          <p:nvPr/>
        </p:nvPicPr>
        <p:blipFill>
          <a:blip r:embed="rId1"/>
          <a:srcRect l="0" t="0" r="0" b="15729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7488720" y="2277720"/>
            <a:ext cx="4703040" cy="4579920"/>
          </a:xfrm>
          <a:custGeom>
            <a:avLst/>
            <a:gdLst/>
            <a:ahLst/>
            <a:rect l="l" t="t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Shape 2"/>
          <p:cNvSpPr txBox="1"/>
          <p:nvPr/>
        </p:nvSpPr>
        <p:spPr>
          <a:xfrm>
            <a:off x="8021880" y="3232080"/>
            <a:ext cx="3851640" cy="1833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lv-LV" sz="4000" spc="-1" strike="noStrike">
                <a:solidFill>
                  <a:srgbClr val="000000"/>
                </a:solidFill>
                <a:latin typeface="Calibri Light"/>
              </a:rPr>
              <a:t>Rūpnieciskie pētījumi</a:t>
            </a:r>
            <a:endParaRPr b="0" lang="lv-LV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7782840" y="5242680"/>
            <a:ext cx="4330080" cy="682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lv-LV" sz="2400" spc="-1" strike="noStrike">
                <a:solidFill>
                  <a:srgbClr val="000000"/>
                </a:solidFill>
                <a:latin typeface="Calibri"/>
              </a:rPr>
              <a:t>Projekta numurs: Nr.1.1.1.1/19/A/144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3" name="Line 4"/>
          <p:cNvSpPr/>
          <p:nvPr/>
        </p:nvSpPr>
        <p:spPr>
          <a:xfrm>
            <a:off x="9480240" y="5123520"/>
            <a:ext cx="935280" cy="0"/>
          </a:xfrm>
          <a:prstGeom prst="line">
            <a:avLst/>
          </a:prstGeom>
          <a:ln cap="sq" w="25560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72440" y="1969920"/>
            <a:ext cx="8209800" cy="203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lv-LV" sz="3200" spc="-1" strike="noStrike">
                <a:solidFill>
                  <a:srgbClr val="000000"/>
                </a:solidFill>
                <a:latin typeface="Calibri Light"/>
              </a:rPr>
              <a:t>Tehnoloģiski pētījumi, lai radītu nākamās paaudzes mazizmēra 100 keV bora jonu implantācijas iekārtu ar TRL līmeni tuvu pie 4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5" name="Picture 6" descr="A close up of a logo&#10;&#10;Description automatically generated"/>
          <p:cNvPicPr/>
          <p:nvPr/>
        </p:nvPicPr>
        <p:blipFill>
          <a:blip r:embed="rId2"/>
          <a:stretch/>
        </p:blipFill>
        <p:spPr>
          <a:xfrm>
            <a:off x="9107280" y="0"/>
            <a:ext cx="1066320" cy="1066320"/>
          </a:xfrm>
          <a:prstGeom prst="rect">
            <a:avLst/>
          </a:prstGeom>
          <a:ln>
            <a:noFill/>
          </a:ln>
        </p:spPr>
      </p:pic>
      <p:pic>
        <p:nvPicPr>
          <p:cNvPr id="136" name="Picture 9" descr="A close up of a logo&#10;&#10;Description automatically generated"/>
          <p:cNvPicPr/>
          <p:nvPr/>
        </p:nvPicPr>
        <p:blipFill>
          <a:blip r:embed="rId3"/>
          <a:stretch/>
        </p:blipFill>
        <p:spPr>
          <a:xfrm>
            <a:off x="10173960" y="10440"/>
            <a:ext cx="2017440" cy="1053720"/>
          </a:xfrm>
          <a:prstGeom prst="rect">
            <a:avLst/>
          </a:prstGeom>
          <a:ln>
            <a:noFill/>
          </a:ln>
        </p:spPr>
      </p:pic>
      <p:pic>
        <p:nvPicPr>
          <p:cNvPr id="137" name="Picture 15" descr="A screenshot of a social media post&#10;&#10;Description automatically generated"/>
          <p:cNvPicPr/>
          <p:nvPr/>
        </p:nvPicPr>
        <p:blipFill>
          <a:blip r:embed="rId4"/>
          <a:srcRect l="5867" t="31157" r="6064" b="34447"/>
          <a:stretch/>
        </p:blipFill>
        <p:spPr>
          <a:xfrm>
            <a:off x="0" y="4934520"/>
            <a:ext cx="7062840" cy="1949760"/>
          </a:xfrm>
          <a:prstGeom prst="rect">
            <a:avLst/>
          </a:prstGeom>
          <a:ln>
            <a:noFill/>
          </a:ln>
        </p:spPr>
      </p:pic>
      <p:pic>
        <p:nvPicPr>
          <p:cNvPr id="138" name="Picture 17" descr="A picture containing ball, room, clock&#10;&#10;Description automatically generated"/>
          <p:cNvPicPr/>
          <p:nvPr/>
        </p:nvPicPr>
        <p:blipFill>
          <a:blip r:embed="rId5"/>
          <a:stretch/>
        </p:blipFill>
        <p:spPr>
          <a:xfrm>
            <a:off x="0" y="-26280"/>
            <a:ext cx="1732320" cy="1732320"/>
          </a:xfrm>
          <a:prstGeom prst="rect">
            <a:avLst/>
          </a:prstGeom>
          <a:ln>
            <a:noFill/>
          </a:ln>
        </p:spPr>
      </p:pic>
      <p:sp>
        <p:nvSpPr>
          <p:cNvPr id="139" name="CustomShape 6"/>
          <p:cNvSpPr/>
          <p:nvPr/>
        </p:nvSpPr>
        <p:spPr>
          <a:xfrm>
            <a:off x="1185840" y="4420800"/>
            <a:ext cx="5126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Arnolds Ūbelis, Valdis Avotiņš, Jānis Blahins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2549520" y="3630240"/>
            <a:ext cx="4910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Projekta padomes sēde Nr.7, 25.01.2022.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lv-LV" sz="1800" spc="-1" strike="noStrike">
                <a:solidFill>
                  <a:srgbClr val="000000"/>
                </a:solidFill>
                <a:latin typeface="Calibri"/>
              </a:rPr>
              <a:t>Procesa atskaite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9000" y="453960"/>
            <a:ext cx="11273760" cy="187740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TextShape 2"/>
          <p:cNvSpPr txBox="1"/>
          <p:nvPr/>
        </p:nvSpPr>
        <p:spPr>
          <a:xfrm>
            <a:off x="731520" y="731520"/>
            <a:ext cx="10665720" cy="14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lv-LV" sz="4400" spc="-1" strike="noStrike">
                <a:solidFill>
                  <a:srgbClr val="ffffff"/>
                </a:solidFill>
                <a:latin typeface="Calibri Light"/>
              </a:rPr>
              <a:t>Progress vakuumsistēmās</a:t>
            </a:r>
            <a:endParaRPr b="0" lang="lv-LV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59000" y="2481120"/>
            <a:ext cx="9006480" cy="391788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TextShape 4"/>
          <p:cNvSpPr txBox="1"/>
          <p:nvPr/>
        </p:nvSpPr>
        <p:spPr>
          <a:xfrm>
            <a:off x="789480" y="2481120"/>
            <a:ext cx="8370000" cy="3917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Pabeigts  darbs pie stikla-silica vakuumsistēmu atjaunošanas un  modernizēšanas un ir sasniegts vajadzīgais augstvakuums </a:t>
            </a:r>
            <a:r>
              <a:rPr b="0" i="1" lang="lv-LV" sz="2600" spc="-1" strike="noStrike">
                <a:solidFill>
                  <a:srgbClr val="000000"/>
                </a:solidFill>
                <a:latin typeface="Calibri"/>
              </a:rPr>
              <a:t>(priekšvakuuma sūknis; difūzijas sūknis un kriogēnas sorbcijas sūknis);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Sagatavota  gāzu padeves  sistēma ar nepieciešamo plūsmas kontroli;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Piemeklētas vislabākās vakuumsmēres un sūkņu eļļas ar piesātināto tvaiku spiedienu 10E(-7) un nodrošināta tāda vakuumsistēmas ģeometrija, kura atļaus sadalīt vakuumsistēmu divās daļās: ar vakuumeļļu pēdām sistēma un bez tām, nodrošinot sorbcijas sūkņu darbību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9625680" y="2481120"/>
            <a:ext cx="2111760" cy="189864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6"/>
          <p:cNvSpPr/>
          <p:nvPr/>
        </p:nvSpPr>
        <p:spPr>
          <a:xfrm>
            <a:off x="9625680" y="4529160"/>
            <a:ext cx="2107080" cy="18698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9000" y="453960"/>
            <a:ext cx="6674760" cy="187740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TextShape 2"/>
          <p:cNvSpPr txBox="1"/>
          <p:nvPr/>
        </p:nvSpPr>
        <p:spPr>
          <a:xfrm>
            <a:off x="731520" y="731520"/>
            <a:ext cx="6089400" cy="1425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lv-LV" sz="4400" spc="-1" strike="noStrike">
                <a:solidFill>
                  <a:srgbClr val="ffffff"/>
                </a:solidFill>
                <a:latin typeface="Calibri Light"/>
              </a:rPr>
              <a:t>Citi sasniegumi</a:t>
            </a:r>
            <a:endParaRPr b="0" lang="lv-LV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7277040" y="461880"/>
            <a:ext cx="2148840" cy="18698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4"/>
          <p:cNvSpPr/>
          <p:nvPr/>
        </p:nvSpPr>
        <p:spPr>
          <a:xfrm>
            <a:off x="9573840" y="453240"/>
            <a:ext cx="2148840" cy="18781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5"/>
          <p:cNvSpPr/>
          <p:nvPr/>
        </p:nvSpPr>
        <p:spPr>
          <a:xfrm>
            <a:off x="459000" y="2481120"/>
            <a:ext cx="11263680" cy="391788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TextShape 6"/>
          <p:cNvSpPr txBox="1"/>
          <p:nvPr/>
        </p:nvSpPr>
        <p:spPr>
          <a:xfrm>
            <a:off x="789480" y="2798280"/>
            <a:ext cx="10597320" cy="3282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5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Sagatavota iekārta Ar, Xe, Kr gāzes iepildīšanai stikla balonos ar spiedienu</a:t>
            </a:r>
            <a:br/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mazāku par vienu atmosfēru no metāla rūpnieciskā balona ar spiedienu 100 atmosfērās;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Starp metāla un stikla baloniem izvietotas attīrīšanas kolonas</a:t>
            </a:r>
            <a:br/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(ABSORBENTI, ŠKIDRAIS SLĀPEKLIS, VARA  VIRSMAS)  lai sasniegtu ultra tīrību;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Pabeigti sagatavošanās darbi, lai kombinējot dobā katoda izlādi ar RF</a:t>
            </a:r>
            <a:br/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ICP izlādi vērtētu bora jonu avotu efektivitāti, meklējot optimālas</a:t>
            </a:r>
            <a:br/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pielikto elektrisko jaudu kombinācijas un optimālu ģeometriju;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lv-LV" sz="2800" spc="-1" strike="noStrike">
                <a:solidFill>
                  <a:srgbClr val="000000"/>
                </a:solidFill>
                <a:latin typeface="Calibri"/>
              </a:rPr>
              <a:t>Izveidotas attiecīgas RF ICP induktoru ģeometriskās formas.</a:t>
            </a:r>
            <a:endParaRPr b="0" lang="lv-LV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6"/>
          <p:cNvSpPr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 fontScale="56000"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Bora jonu avota izstrāde, attīstīšana un palaišana</a:t>
            </a:r>
            <a:endParaRPr b="0" lang="en-US" sz="4000" spc="-1" strike="noStrike">
              <a:latin typeface="Arial"/>
            </a:endParaRPr>
          </a:p>
        </p:txBody>
      </p:sp>
      <p:graphicFrame>
        <p:nvGraphicFramePr>
          <p:cNvPr id="217" name="Table 7"/>
          <p:cNvGraphicFramePr/>
          <p:nvPr/>
        </p:nvGraphicFramePr>
        <p:xfrm>
          <a:off x="4502520" y="685440"/>
          <a:ext cx="7225560" cy="5487120"/>
        </p:xfrm>
        <a:graphic>
          <a:graphicData uri="http://schemas.openxmlformats.org/drawingml/2006/table">
            <a:tbl>
              <a:tblPr/>
              <a:tblGrid>
                <a:gridCol w="7225560"/>
              </a:tblGrid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darba plāna izstrāde, aktivitātes, termiņi, atbildīgie, resursi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84240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stikla risinājuma apspriešana, kā pieslēgt vakuumsūkņus, alternatīva - izmantot rūpniecisko spektroskopijas lampu kā bora avotu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9076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dobā katoda ierosmes sistēmas ar induktīvi saistītās plazmas aktivāciju komplektēšana un montāža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jonu strāvas padeve, pieslēgšana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implantatora protipa testēšana, stara energīja 10-100 keV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9076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stara fokusēšana, stara platuma formēšana, 1.solis modelēšana Sim-ion programma)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9076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izgriež uz lāzera plāksnītes, uzmontē, praktiski formē staru, enerģiju 3-10 eV, pieslēdz barošanas avotus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tehnoloģiskie testi ar nefokusētu iekārtu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tehnoloģiskie testi ar nefokusētu iekārtu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3912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stažēšanās kādā vadošā centrā</a:t>
                      </a:r>
                      <a:r>
                        <a:rPr b="0" lang="lv-LV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Bžiškjans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90760">
                <a:tc>
                  <a:txBody>
                    <a:bodyPr lIns="87120" rIns="87120" tIns="43560" bIns="435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izgriež uz lāzera plāksnītes, uzmontē, praktiski formē staru, enerģiju 3-10 eV, pieslēdz barošanas avotus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87120" marR="871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2"/>
          <p:cNvSpPr/>
          <p:nvPr/>
        </p:nvSpPr>
        <p:spPr>
          <a:xfrm flipH="1" rot="5400000">
            <a:off x="-1418040" y="1417680"/>
            <a:ext cx="6875280" cy="40402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2f5597"/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 rot="16200000">
            <a:off x="-158400" y="2660760"/>
            <a:ext cx="4355280" cy="4038120"/>
          </a:xfrm>
          <a:prstGeom prst="rect">
            <a:avLst/>
          </a:prstGeom>
          <a:gradFill rotWithShape="0">
            <a:gsLst>
              <a:gs pos="0">
                <a:srgbClr val="4472c4">
                  <a:alpha val="50196"/>
                </a:srgbClr>
              </a:gs>
              <a:gs pos="100000">
                <a:srgbClr val="203864">
                  <a:alpha val="0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4"/>
          <p:cNvSpPr/>
          <p:nvPr/>
        </p:nvSpPr>
        <p:spPr>
          <a:xfrm flipH="1" rot="16200000">
            <a:off x="-1181160" y="1638000"/>
            <a:ext cx="6857280" cy="3580920"/>
          </a:xfrm>
          <a:prstGeom prst="rect">
            <a:avLst/>
          </a:prstGeom>
          <a:gradFill rotWithShape="0">
            <a:gsLst>
              <a:gs pos="31000">
                <a:srgbClr val="4472c4">
                  <a:alpha val="0"/>
                </a:srgbClr>
              </a:gs>
              <a:gs pos="100000">
                <a:srgbClr val="000000">
                  <a:alpha val="59215"/>
                </a:srgbClr>
              </a:gs>
            </a:gsLst>
            <a:lin ang="13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5"/>
          <p:cNvSpPr/>
          <p:nvPr/>
        </p:nvSpPr>
        <p:spPr>
          <a:xfrm rot="6097800">
            <a:off x="-746640" y="1200960"/>
            <a:ext cx="4807800" cy="4088160"/>
          </a:xfrm>
          <a:custGeom>
            <a:avLst/>
            <a:gdLst/>
            <a:ahLst/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 rotWithShape="0">
            <a:gsLst>
              <a:gs pos="39000">
                <a:srgbClr val="8faadc">
                  <a:alpha val="0"/>
                </a:srgbClr>
              </a:gs>
              <a:gs pos="100000">
                <a:srgbClr val="2f5597">
                  <a:alpha val="26274"/>
                </a:srgbClr>
              </a:gs>
            </a:gsLst>
            <a:lin ang="3096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TextShape 6"/>
          <p:cNvSpPr txBox="1"/>
          <p:nvPr/>
        </p:nvSpPr>
        <p:spPr>
          <a:xfrm>
            <a:off x="659880" y="2766960"/>
            <a:ext cx="2880360" cy="3071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Calibri Light"/>
              </a:rPr>
              <a:t>Jonu kūļa apstrāde ar QMS filtru un filtra palaišana</a:t>
            </a:r>
            <a:endParaRPr b="0" lang="lv-LV" sz="40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24" name="Table 7"/>
          <p:cNvGraphicFramePr/>
          <p:nvPr/>
        </p:nvGraphicFramePr>
        <p:xfrm>
          <a:off x="4502520" y="483480"/>
          <a:ext cx="7225560" cy="5890680"/>
        </p:xfrm>
        <a:graphic>
          <a:graphicData uri="http://schemas.openxmlformats.org/drawingml/2006/table">
            <a:tbl>
              <a:tblPr/>
              <a:tblGrid>
                <a:gridCol w="7225560"/>
              </a:tblGrid>
              <a:tr h="520200">
                <a:tc>
                  <a:txBody>
                    <a:bodyPr lIns="147600" rIns="102960" tIns="113400" bIns="1134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darba plāna izstrāde, aktivitātes, termiņi, atbildīgie, resursi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18720">
                      <a:solidFill>
                        <a:srgbClr val="000000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000000"/>
                      </a:solidFill>
                    </a:lnT>
                    <a:lnB w="38160">
                      <a:noFill/>
                    </a:lnB>
                    <a:solidFill>
                      <a:srgbClr val="000000"/>
                    </a:solidFill>
                  </a:tcPr>
                </a:tc>
              </a:tr>
              <a:tr h="7765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QMS filtra (stieņu) iepirkums no ražotājiem Lielbritānijā ar prasīto precizitāti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3816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765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iemontē kvarca šūnā, regulēsana, izaicinājums - kā stiprināt pret sieniņām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6480">
                      <a:solidFill>
                        <a:srgbClr val="808080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  <a:tr h="7765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kvadrupola masas selektora (atommasas filtra QMS) tehnoloģijas izmantošana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765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regulējams maiņstrāvas ģenerators ar līdzkomponenti, jāveic izpēte, Lisa, MatCad, modelis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6480">
                      <a:solidFill>
                        <a:srgbClr val="808080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  <a:tr h="7765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QMS filtra instalēšana, sūkņu uzstādīšana un testēšana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1720">
                <a:tc>
                  <a:txBody>
                    <a:bodyPr lIns="147600" rIns="102960" tIns="113400" bIns="11340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7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jonu kūļa attīrīšana līdz darba līmenim, piemaisījumu kontrole, veic papildus MS analīzi citur</a:t>
                      </a:r>
                      <a:endParaRPr b="0" lang="en-US" sz="1700" spc="-1" strike="noStrike">
                        <a:latin typeface="Arial"/>
                      </a:endParaRPr>
                    </a:p>
                  </a:txBody>
                  <a:tcPr marL="147600" marR="102960">
                    <a:lnL w="6480">
                      <a:solidFill>
                        <a:srgbClr val="808080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noFill/>
                    </a:lnB>
                    <a:solidFill>
                      <a:srgbClr val="d9d9d9"/>
                    </a:solidFill>
                  </a:tcPr>
                </a:tc>
              </a:tr>
              <a:tr h="776160">
                <a:tc>
                  <a:tcPr marL="147600" marR="10296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noFill/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2"/>
          <p:cNvSpPr/>
          <p:nvPr/>
        </p:nvSpPr>
        <p:spPr>
          <a:xfrm flipH="1" rot="10800000">
            <a:off x="360" y="360"/>
            <a:ext cx="1219176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2f5597"/>
              </a:gs>
            </a:gsLst>
            <a:lin ang="15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0" y="0"/>
            <a:ext cx="8128440" cy="1575000"/>
          </a:xfrm>
          <a:prstGeom prst="rect">
            <a:avLst/>
          </a:prstGeom>
          <a:gradFill rotWithShape="0">
            <a:gsLst>
              <a:gs pos="26000">
                <a:srgbClr val="8faadc">
                  <a:alpha val="0"/>
                </a:srgbClr>
              </a:gs>
              <a:gs pos="100000">
                <a:srgbClr val="4472c4">
                  <a:alpha val="41176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4"/>
          <p:cNvSpPr/>
          <p:nvPr/>
        </p:nvSpPr>
        <p:spPr>
          <a:xfrm flipH="1">
            <a:off x="0" y="0"/>
            <a:ext cx="12191760" cy="1573920"/>
          </a:xfrm>
          <a:prstGeom prst="rect">
            <a:avLst/>
          </a:prstGeom>
          <a:gradFill rotWithShape="0">
            <a:gsLst>
              <a:gs pos="22000">
                <a:srgbClr val="4472c4">
                  <a:alpha val="15294"/>
                </a:srgbClr>
              </a:gs>
              <a:gs pos="100000">
                <a:srgbClr val="000000">
                  <a:alpha val="63137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TextShape 5"/>
          <p:cNvSpPr txBox="1"/>
          <p:nvPr/>
        </p:nvSpPr>
        <p:spPr>
          <a:xfrm>
            <a:off x="699840" y="248040"/>
            <a:ext cx="7063200" cy="115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700" spc="-1" strike="noStrike">
                <a:solidFill>
                  <a:srgbClr val="ffffff"/>
                </a:solidFill>
                <a:latin typeface="Calibri Light"/>
              </a:rPr>
              <a:t>Jonu paātrinātāja izstrāde un palaišana</a:t>
            </a:r>
            <a:endParaRPr b="0" lang="lv-LV" sz="37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0" name="Table 6"/>
          <p:cNvGraphicFramePr/>
          <p:nvPr/>
        </p:nvGraphicFramePr>
        <p:xfrm>
          <a:off x="432360" y="2034360"/>
          <a:ext cx="11327040" cy="4316040"/>
        </p:xfrm>
        <a:graphic>
          <a:graphicData uri="http://schemas.openxmlformats.org/drawingml/2006/table">
            <a:tbl>
              <a:tblPr/>
              <a:tblGrid>
                <a:gridCol w="11327400"/>
              </a:tblGrid>
              <a:tr h="432000">
                <a:tc>
                  <a:txBody>
                    <a:bodyPr lIns="118440" rIns="82800" tIns="91080" bIns="910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darba plāna izstrāde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18720">
                      <a:noFill/>
                    </a:lnL>
                    <a:lnR w="12240">
                      <a:noFill/>
                    </a:lnR>
                    <a:lnT w="18720">
                      <a:noFill/>
                    </a:lnT>
                    <a:lnB w="38160">
                      <a:noFill/>
                    </a:lnB>
                    <a:solidFill>
                      <a:srgbClr val="4472c4"/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miniatūra lineārā paātrinātāja LINAC datormodelēšana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38160">
                      <a:noFill/>
                    </a:lnL>
                    <a:lnR w="38160">
                      <a:noFill/>
                    </a:lnR>
                    <a:lnT w="38160">
                      <a:noFill/>
                    </a:lnT>
                    <a:lnB w="6480">
                      <a:noFill/>
                    </a:lnB>
                    <a:solidFill>
                      <a:srgbClr val="f2f2f2">
                        <a:alpha val="30000"/>
                      </a:srgbClr>
                    </a:solidFill>
                  </a:tcPr>
                </a:tc>
              </a:tr>
              <a:tr h="64512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Lineārā paātrinātāja izgatavošana - nerūs. Tērauda vai Molibd. Sistēmas izgat. (lāzera sagriež ar precizitāti virs 10 mikroni), kvarca stienīši, nerūs.Fe plāksnītes, montāža kopā kvarca caurules iekšienē un fiksē, katrai plāksnei atšķirīgs spriegums.</a:t>
                      </a:r>
                      <a:r>
                        <a:rPr b="0" lang="en-US" sz="1400" spc="-1" strike="noStrike">
                          <a:solidFill>
                            <a:srgbClr val="355269"/>
                          </a:solidFill>
                          <a:latin typeface="Arial"/>
                          <a:ea typeface="DejaVu Sans"/>
                        </a:rPr>
                        <a:t> Plāksnītes izgrieztas un tiek montētas.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6480">
                      <a:noFill/>
                    </a:lnL>
                    <a:lnR w="12240">
                      <a:noFill/>
                    </a:lnR>
                    <a:lnT w="648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Lineārā paātrinātāja testēšana, sprieguma pārbaude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38160">
                      <a:noFill/>
                    </a:lnL>
                    <a:lnR w="38160">
                      <a:noFill/>
                    </a:lnR>
                    <a:lnT w="12240">
                      <a:noFill/>
                    </a:lnT>
                    <a:lnB w="6480">
                      <a:noFill/>
                    </a:lnB>
                    <a:solidFill>
                      <a:srgbClr val="f2f2f2">
                        <a:alpha val="30000"/>
                      </a:srgbClr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kamerā ar motoru griež paraugu – 15 deg pret horizontu, projektē Silamiķelis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6480">
                      <a:noFill/>
                    </a:lnL>
                    <a:lnR w="12240">
                      <a:noFill/>
                    </a:lnR>
                    <a:lnT w="648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barošanas bloki ar datorpieslēgumu,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38160">
                      <a:noFill/>
                    </a:lnL>
                    <a:lnR w="38160">
                      <a:noFill/>
                    </a:lnR>
                    <a:lnT w="12240">
                      <a:noFill/>
                    </a:lnT>
                    <a:lnB w="6480">
                      <a:noFill/>
                    </a:lnB>
                    <a:solidFill>
                      <a:srgbClr val="f2f2f2">
                        <a:alpha val="30000"/>
                      </a:srgbClr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LabView vides noformējums uz ekrāna, datorvide jāsaprogrammē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6480">
                      <a:noFill/>
                    </a:lnL>
                    <a:lnR w="12240">
                      <a:noFill/>
                    </a:lnR>
                    <a:lnT w="648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  <a:tr h="43200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defokusēšana un kūļa izvērse starp paātrinātāju un kameru, alternatīvu analīze, vairāki augstsprieguma ģeneratori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38160">
                      <a:noFill/>
                    </a:lnL>
                    <a:lnR w="38160">
                      <a:noFill/>
                    </a:lnR>
                    <a:lnT w="12240">
                      <a:noFill/>
                    </a:lnT>
                    <a:lnB w="6480">
                      <a:noFill/>
                    </a:lnB>
                    <a:solidFill>
                      <a:srgbClr val="f2f2f2">
                        <a:alpha val="30000"/>
                      </a:srgbClr>
                    </a:solidFill>
                  </a:tcPr>
                </a:tc>
              </a:tr>
              <a:tr h="646920">
                <a:tc>
                  <a:txBody>
                    <a:bodyPr lIns="118440" rIns="82800" tIns="91080" bIns="91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jonu kūļa paātrināšana ar klasisku lineārā paātrinātāja sistēmu, dozu līkne, piemaisījuma kontrole, dziļuma snieguma kontrole, izvērtēšana kopā ar BSI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118440" marR="82800">
                    <a:lnL w="6480">
                      <a:noFill/>
                    </a:lnL>
                    <a:lnR w="12240">
                      <a:noFill/>
                    </a:lnR>
                    <a:lnT w="6480">
                      <a:noFill/>
                    </a:lnT>
                    <a:lnB w="12240"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"/>
          <p:cNvSpPr/>
          <p:nvPr/>
        </p:nvSpPr>
        <p:spPr>
          <a:xfrm flipH="1" rot="10800000">
            <a:off x="360" y="360"/>
            <a:ext cx="1219176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2f5597"/>
              </a:gs>
            </a:gsLst>
            <a:lin ang="15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0" y="0"/>
            <a:ext cx="8128440" cy="1575000"/>
          </a:xfrm>
          <a:prstGeom prst="rect">
            <a:avLst/>
          </a:prstGeom>
          <a:gradFill rotWithShape="0">
            <a:gsLst>
              <a:gs pos="26000">
                <a:srgbClr val="8faadc">
                  <a:alpha val="0"/>
                </a:srgbClr>
              </a:gs>
              <a:gs pos="100000">
                <a:srgbClr val="4472c4">
                  <a:alpha val="41176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 flipH="1">
            <a:off x="0" y="0"/>
            <a:ext cx="12191760" cy="1573920"/>
          </a:xfrm>
          <a:prstGeom prst="rect">
            <a:avLst/>
          </a:prstGeom>
          <a:gradFill rotWithShape="0">
            <a:gsLst>
              <a:gs pos="22000">
                <a:srgbClr val="4472c4">
                  <a:alpha val="15294"/>
                </a:srgbClr>
              </a:gs>
              <a:gs pos="100000">
                <a:srgbClr val="000000">
                  <a:alpha val="63137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TextShape 5"/>
          <p:cNvSpPr txBox="1"/>
          <p:nvPr/>
        </p:nvSpPr>
        <p:spPr>
          <a:xfrm>
            <a:off x="699840" y="248040"/>
            <a:ext cx="7063200" cy="115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1000"/>
          </a:bodyPr>
          <a:p>
            <a:pPr>
              <a:lnSpc>
                <a:spcPct val="90000"/>
              </a:lnSpc>
            </a:pPr>
            <a:r>
              <a:rPr b="1" lang="en-US" sz="3700" spc="-1" strike="noStrike">
                <a:solidFill>
                  <a:srgbClr val="ffffff"/>
                </a:solidFill>
                <a:latin typeface="Calibri Light"/>
              </a:rPr>
              <a:t>Elektronikas apsaistes izgatavošana priekš iekārtas</a:t>
            </a:r>
            <a:endParaRPr b="0" lang="lv-LV" sz="37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36" name="Table 6"/>
          <p:cNvGraphicFramePr/>
          <p:nvPr/>
        </p:nvGraphicFramePr>
        <p:xfrm>
          <a:off x="432360" y="2152800"/>
          <a:ext cx="11327040" cy="4079160"/>
        </p:xfrm>
        <a:graphic>
          <a:graphicData uri="http://schemas.openxmlformats.org/drawingml/2006/table">
            <a:tbl>
              <a:tblPr/>
              <a:tblGrid>
                <a:gridCol w="11327400"/>
              </a:tblGrid>
              <a:tr h="719280">
                <a:tc>
                  <a:txBody>
                    <a:bodyPr lIns="164160" rIns="164160" tIns="82080" bIns="82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darba plāna izstrāde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164160" marR="164160">
                    <a:noFill/>
                  </a:tcPr>
                </a:tc>
              </a:tr>
              <a:tr h="1201680">
                <a:tc>
                  <a:txBody>
                    <a:bodyPr lIns="164160" rIns="164160" tIns="82080" bIns="82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elektronikas u.c. Komponenšu, dokumentācijas, instrukciju izstrāde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164160" marR="164160">
                    <a:noFill/>
                  </a:tcPr>
                </a:tc>
              </a:tr>
              <a:tr h="719280">
                <a:tc>
                  <a:txBody>
                    <a:bodyPr lIns="164160" rIns="164160" tIns="82080" bIns="82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PCB modelēšana, montāža un izstrāde ASI uz vietas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164160" marR="164160">
                    <a:noFill/>
                  </a:tcPr>
                </a:tc>
              </a:tr>
              <a:tr h="719280">
                <a:tc>
                  <a:txBody>
                    <a:bodyPr lIns="164160" rIns="164160" tIns="82080" bIns="82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PCB testēšana ASI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164160" marR="164160">
                    <a:noFill/>
                  </a:tcPr>
                </a:tc>
              </a:tr>
              <a:tr h="719640">
                <a:tc>
                  <a:txBody>
                    <a:bodyPr lIns="164160" rIns="164160" tIns="82080" bIns="8208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2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Rokasgrāmatas - liet.instr., tehnoloģiju apraksts + sadaļas</a:t>
                      </a:r>
                      <a:endParaRPr b="0" lang="en-US" sz="3200" spc="-1" strike="noStrike">
                        <a:latin typeface="Arial"/>
                      </a:endParaRPr>
                    </a:p>
                  </a:txBody>
                  <a:tcPr marL="164160" marR="16416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"/>
          <p:cNvSpPr/>
          <p:nvPr/>
        </p:nvSpPr>
        <p:spPr>
          <a:xfrm flipH="1" rot="10800000">
            <a:off x="360" y="360"/>
            <a:ext cx="12191760" cy="1575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2f5597"/>
              </a:gs>
            </a:gsLst>
            <a:lin ang="156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3"/>
          <p:cNvSpPr/>
          <p:nvPr/>
        </p:nvSpPr>
        <p:spPr>
          <a:xfrm>
            <a:off x="0" y="0"/>
            <a:ext cx="8128440" cy="1575000"/>
          </a:xfrm>
          <a:prstGeom prst="rect">
            <a:avLst/>
          </a:prstGeom>
          <a:gradFill rotWithShape="0">
            <a:gsLst>
              <a:gs pos="26000">
                <a:srgbClr val="8faadc">
                  <a:alpha val="0"/>
                </a:srgbClr>
              </a:gs>
              <a:gs pos="100000">
                <a:srgbClr val="4472c4">
                  <a:alpha val="41176"/>
                </a:srgbClr>
              </a:gs>
            </a:gsLst>
            <a:lin ang="19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4"/>
          <p:cNvSpPr/>
          <p:nvPr/>
        </p:nvSpPr>
        <p:spPr>
          <a:xfrm flipH="1">
            <a:off x="0" y="0"/>
            <a:ext cx="12191760" cy="1573920"/>
          </a:xfrm>
          <a:prstGeom prst="rect">
            <a:avLst/>
          </a:prstGeom>
          <a:gradFill rotWithShape="0">
            <a:gsLst>
              <a:gs pos="22000">
                <a:srgbClr val="4472c4">
                  <a:alpha val="15294"/>
                </a:srgbClr>
              </a:gs>
              <a:gs pos="100000">
                <a:srgbClr val="000000">
                  <a:alpha val="63137"/>
                </a:srgbClr>
              </a:gs>
            </a:gsLst>
            <a:lin ang="6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TextShape 5"/>
          <p:cNvSpPr txBox="1"/>
          <p:nvPr/>
        </p:nvSpPr>
        <p:spPr>
          <a:xfrm>
            <a:off x="699840" y="248040"/>
            <a:ext cx="7063200" cy="1158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en-US" sz="3700" spc="-1" strike="noStrike">
                <a:solidFill>
                  <a:srgbClr val="ffffff"/>
                </a:solidFill>
                <a:latin typeface="Calibri Light"/>
              </a:rPr>
              <a:t>Mehāniskās konstrukcijas un ierīces iekārtas</a:t>
            </a:r>
            <a:endParaRPr b="0" lang="lv-LV" sz="37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2" name="Table 6"/>
          <p:cNvGraphicFramePr/>
          <p:nvPr/>
        </p:nvGraphicFramePr>
        <p:xfrm>
          <a:off x="793080" y="1966320"/>
          <a:ext cx="10605240" cy="4451760"/>
        </p:xfrm>
        <a:graphic>
          <a:graphicData uri="http://schemas.openxmlformats.org/drawingml/2006/table">
            <a:tbl>
              <a:tblPr/>
              <a:tblGrid>
                <a:gridCol w="10605600"/>
              </a:tblGrid>
              <a:tr h="634680">
                <a:tc>
                  <a:txBody>
                    <a:bodyPr lIns="144720" rIns="144720" tIns="72360" bIns="72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Darba plāna izstrāde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144720" marR="144720">
                    <a:noFill/>
                  </a:tcPr>
                </a:tc>
              </a:tr>
              <a:tr h="634680">
                <a:tc>
                  <a:txBody>
                    <a:bodyPr lIns="144720" rIns="144720" tIns="72360" bIns="72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komponenšu iepirkumi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144720" marR="144720">
                    <a:noFill/>
                  </a:tcPr>
                </a:tc>
              </a:tr>
              <a:tr h="1486800">
                <a:tc>
                  <a:txBody>
                    <a:bodyPr lIns="144720" rIns="144720" tIns="72360" bIns="72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adaptēs klasiskas jonu kūļa fokusēšanas, stūrēšanas un kolimēšanas sistēmas uz Einzell lēcu pamata, kā arī parauga grozīšanas un antistatikas sistēmas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144720" marR="144720">
                    <a:noFill/>
                  </a:tcPr>
                </a:tc>
              </a:tr>
              <a:tr h="1060560">
                <a:tc>
                  <a:txBody>
                    <a:bodyPr lIns="144720" rIns="144720" tIns="72360" bIns="72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adaptēs citus sistēmas elementus, tai skaitā vakuumsūkņus, vakuumkameras, iekārtas rāmi, turbomolekulārie pumpji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144720" marR="144720">
                    <a:noFill/>
                  </a:tcPr>
                </a:tc>
              </a:tr>
              <a:tr h="635040">
                <a:tc>
                  <a:txBody>
                    <a:bodyPr lIns="144720" rIns="144720" tIns="72360" bIns="7236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motoru adaptēšana un testēšana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144720" marR="14472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7827480" y="450360"/>
            <a:ext cx="3902040" cy="423540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8100000" y="932760"/>
            <a:ext cx="3361320" cy="32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</a:pPr>
            <a:r>
              <a:rPr b="1" lang="en-US" sz="5000" spc="-1" strike="noStrike">
                <a:solidFill>
                  <a:srgbClr val="ffffff"/>
                </a:solidFill>
                <a:latin typeface="Calibri Light"/>
              </a:rPr>
              <a:t>Paldies par uzmanību!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7827480" y="4843080"/>
            <a:ext cx="2391120" cy="1564560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2" descr="PICT0038"/>
          <p:cNvPicPr/>
          <p:nvPr/>
        </p:nvPicPr>
        <p:blipFill>
          <a:blip r:embed="rId1"/>
          <a:srcRect l="290" t="0" r="8997" b="0"/>
          <a:stretch/>
        </p:blipFill>
        <p:spPr>
          <a:xfrm>
            <a:off x="466200" y="450360"/>
            <a:ext cx="7205040" cy="595728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10374480" y="4843080"/>
            <a:ext cx="1350720" cy="1568160"/>
          </a:xfrm>
          <a:prstGeom prst="rect">
            <a:avLst/>
          </a:prstGeom>
          <a:solidFill>
            <a:srgbClr val="1f6e13"/>
          </a:solidFill>
          <a:ln w="25560">
            <a:solidFill>
              <a:srgbClr val="1f6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8" name="Picture 9" descr="A picture containing ball, room, clock&#10;&#10;Description automatically generated"/>
          <p:cNvPicPr/>
          <p:nvPr/>
        </p:nvPicPr>
        <p:blipFill>
          <a:blip r:embed="rId2"/>
          <a:stretch/>
        </p:blipFill>
        <p:spPr>
          <a:xfrm>
            <a:off x="11461680" y="0"/>
            <a:ext cx="716040" cy="716040"/>
          </a:xfrm>
          <a:prstGeom prst="rect">
            <a:avLst/>
          </a:prstGeom>
          <a:ln>
            <a:noFill/>
          </a:ln>
        </p:spPr>
      </p:pic>
      <p:pic>
        <p:nvPicPr>
          <p:cNvPr id="249" name="Picture 10" descr="A screenshot of a social media post&#10;&#10;Description automatically generated"/>
          <p:cNvPicPr/>
          <p:nvPr/>
        </p:nvPicPr>
        <p:blipFill>
          <a:blip r:embed="rId3"/>
          <a:srcRect l="5868" t="31154" r="6062" b="34433"/>
          <a:stretch/>
        </p:blipFill>
        <p:spPr>
          <a:xfrm>
            <a:off x="10058400" y="6269040"/>
            <a:ext cx="2133360" cy="588600"/>
          </a:xfrm>
          <a:prstGeom prst="rect">
            <a:avLst/>
          </a:prstGeom>
          <a:ln>
            <a:noFill/>
          </a:ln>
        </p:spPr>
      </p:pic>
      <p:pic>
        <p:nvPicPr>
          <p:cNvPr id="250" name="Picture 11" descr="A close up of a logo&#10;&#10;Description automatically generated"/>
          <p:cNvPicPr/>
          <p:nvPr/>
        </p:nvPicPr>
        <p:blipFill>
          <a:blip r:embed="rId4"/>
          <a:stretch/>
        </p:blipFill>
        <p:spPr>
          <a:xfrm>
            <a:off x="8339760" y="6266880"/>
            <a:ext cx="590760" cy="590760"/>
          </a:xfrm>
          <a:prstGeom prst="rect">
            <a:avLst/>
          </a:prstGeom>
          <a:ln>
            <a:noFill/>
          </a:ln>
        </p:spPr>
      </p:pic>
      <p:pic>
        <p:nvPicPr>
          <p:cNvPr id="251" name="Picture 12" descr="A close up of a logo&#10;&#10;Description automatically generated"/>
          <p:cNvPicPr/>
          <p:nvPr/>
        </p:nvPicPr>
        <p:blipFill>
          <a:blip r:embed="rId5"/>
          <a:stretch/>
        </p:blipFill>
        <p:spPr>
          <a:xfrm>
            <a:off x="8930880" y="6269040"/>
            <a:ext cx="1127160" cy="58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6200" y="448200"/>
            <a:ext cx="3413880" cy="3800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Shape 2"/>
          <p:cNvSpPr txBox="1"/>
          <p:nvPr/>
        </p:nvSpPr>
        <p:spPr>
          <a:xfrm>
            <a:off x="777240" y="731520"/>
            <a:ext cx="2258640" cy="3237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lv-LV" sz="3800" spc="-1" strike="noStrike">
                <a:solidFill>
                  <a:srgbClr val="ffffff"/>
                </a:solidFill>
                <a:latin typeface="Calibri Light"/>
              </a:rPr>
              <a:t>Fakti</a:t>
            </a:r>
            <a:endParaRPr b="0" lang="lv-LV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466200" y="4419360"/>
            <a:ext cx="3413880" cy="19796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4044600" y="448200"/>
            <a:ext cx="7688160" cy="59522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Shape 5"/>
          <p:cNvSpPr txBox="1"/>
          <p:nvPr/>
        </p:nvSpPr>
        <p:spPr>
          <a:xfrm>
            <a:off x="4044600" y="686880"/>
            <a:ext cx="8006400" cy="5474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lv-LV" sz="2600" spc="-1" strike="noStrike">
                <a:solidFill>
                  <a:srgbClr val="00b050"/>
                </a:solidFill>
                <a:latin typeface="Calibri"/>
              </a:rPr>
              <a:t>Pēc 21 mēneša darba (sākām 01.05.2020.)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61880" y="450360"/>
            <a:ext cx="4182120" cy="3602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TextShape 2"/>
          <p:cNvSpPr txBox="1"/>
          <p:nvPr/>
        </p:nvSpPr>
        <p:spPr>
          <a:xfrm>
            <a:off x="774720" y="762120"/>
            <a:ext cx="3595680" cy="3018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000"/>
          </a:bodyPr>
          <a:p>
            <a:pPr>
              <a:lnSpc>
                <a:spcPct val="90000"/>
              </a:lnSpc>
            </a:pPr>
            <a:r>
              <a:rPr b="1" lang="lv-LV" sz="3400" spc="-1" strike="noStrike">
                <a:solidFill>
                  <a:srgbClr val="00b0f0"/>
                </a:solidFill>
                <a:latin typeface="Calibri Light"/>
              </a:rPr>
              <a:t>Darbība 1</a:t>
            </a:r>
            <a:br/>
            <a:r>
              <a:rPr b="0" lang="lv-LV" sz="3400" spc="-1" strike="noStrike">
                <a:solidFill>
                  <a:srgbClr val="ffffff"/>
                </a:solidFill>
                <a:latin typeface="Calibri Light"/>
              </a:rPr>
              <a:t>Jonu implantācijas iekārtas laboratorijas prototipa izstrāde un attīstīšana</a:t>
            </a:r>
            <a:endParaRPr b="0" lang="lv-LV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471600" y="4209480"/>
            <a:ext cx="4172400" cy="217332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4"/>
          <p:cNvSpPr/>
          <p:nvPr/>
        </p:nvSpPr>
        <p:spPr>
          <a:xfrm>
            <a:off x="4810680" y="450360"/>
            <a:ext cx="4899600" cy="59486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Shape 5"/>
          <p:cNvSpPr txBox="1"/>
          <p:nvPr/>
        </p:nvSpPr>
        <p:spPr>
          <a:xfrm>
            <a:off x="4644000" y="597960"/>
            <a:ext cx="5231880" cy="5611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Bora jonu avota izstrāde, attīstīšana un palaišana – </a:t>
            </a:r>
            <a:r>
              <a:rPr b="1" lang="lv-LV" sz="1800" spc="-1" strike="noStrike">
                <a:solidFill>
                  <a:srgbClr val="7030a0"/>
                </a:solidFill>
                <a:latin typeface="Calibri"/>
              </a:rPr>
              <a:t>pabeigts daļēji</a:t>
            </a: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a6a6a6"/>
              </a:buClr>
              <a:buFont typeface="Wingdings" charset="2"/>
              <a:buChar char=""/>
            </a:pPr>
            <a:r>
              <a:rPr b="0" lang="lv-LV" sz="1800" spc="-1" strike="noStrike">
                <a:solidFill>
                  <a:srgbClr val="a6a6a6"/>
                </a:solidFill>
                <a:latin typeface="Calibri"/>
              </a:rPr>
              <a:t>Stikla-kvarca  tehnoloģiskie risinājumi bora jonu avotam  izmantojot hibrīda plazmas avotu, kur tiek savietota izlāde dobā katodā ar RF  induktīvi saistīto plazmu;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a6a6a6"/>
              </a:buClr>
              <a:buFont typeface="Wingdings" charset="2"/>
              <a:buChar char=""/>
            </a:pPr>
            <a:r>
              <a:rPr b="0" lang="lv-LV" sz="1800" spc="-1" strike="noStrike">
                <a:solidFill>
                  <a:srgbClr val="a6a6a6"/>
                </a:solidFill>
                <a:latin typeface="Calibri"/>
              </a:rPr>
              <a:t>dobā katoda ierosmes  un RF induktīvi saistī-tās plazmas  elektronikas shēmu izstrāde, montāža.  </a:t>
            </a: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Ierīču ģeometrijas izstrāde  un  ierīces  mehāniskā konstrukcijas montāža;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a6a6a6"/>
              </a:buClr>
              <a:buFont typeface="Wingdings" charset="2"/>
              <a:buChar char=""/>
            </a:pPr>
            <a:r>
              <a:rPr b="0" lang="lv-LV" sz="1800" spc="-1" strike="noStrike">
                <a:solidFill>
                  <a:srgbClr val="a6a6a6"/>
                </a:solidFill>
                <a:latin typeface="Calibri"/>
              </a:rPr>
              <a:t>Bora jonu kūļa  un jonu strāvas raksturlielumu  meklēšana  veicot  pirmo s modelēšanas soļus  ar Sim-Ion programmu;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Wingdings" charset="2"/>
              <a:buChar char="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implantatora protipa testēšana, stara enerģija 10-100 keV.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70c0"/>
              </a:buClr>
              <a:buFont typeface="Calibri Light"/>
              <a:buAutoNum type="arabicPeriod" startAt="2"/>
            </a:pPr>
            <a:r>
              <a:rPr b="0" lang="lv-LV" sz="1800" spc="-1" strike="noStrike">
                <a:solidFill>
                  <a:srgbClr val="0070c0"/>
                </a:solidFill>
                <a:latin typeface="Calibri"/>
              </a:rPr>
              <a:t>Unikāla  QMS filtra  konstrukcijas izstrāde  un izmantošana bora jonu kūļa veidošnai;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70c0"/>
              </a:buClr>
              <a:buFont typeface="Calibri Light"/>
              <a:buAutoNum type="arabicPeriod" startAt="2"/>
            </a:pPr>
            <a:r>
              <a:rPr b="0" lang="lv-LV" sz="1800" spc="-1" strike="noStrike">
                <a:solidFill>
                  <a:srgbClr val="0070c0"/>
                </a:solidFill>
                <a:latin typeface="Calibri"/>
              </a:rPr>
              <a:t>Jonu paātrinātāja izstrāde un palaišana; 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70c0"/>
              </a:buClr>
              <a:buFont typeface="Calibri Light"/>
              <a:buAutoNum type="arabicPeriod" startAt="2"/>
            </a:pPr>
            <a:r>
              <a:rPr b="0" lang="lv-LV" sz="1800" spc="-1" strike="noStrike">
                <a:solidFill>
                  <a:srgbClr val="0070c0"/>
                </a:solidFill>
                <a:latin typeface="Calibri"/>
              </a:rPr>
              <a:t>Iekārtas elektronikas apsaistes  projektēšana un izgatavošana. 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9875880" y="450360"/>
            <a:ext cx="1867680" cy="360288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Graphic 135" descr="Bitcoin"/>
          <p:cNvPicPr/>
          <p:nvPr/>
        </p:nvPicPr>
        <p:blipFill>
          <a:blip r:embed="rId1"/>
          <a:stretch/>
        </p:blipFill>
        <p:spPr>
          <a:xfrm>
            <a:off x="1654920" y="4374360"/>
            <a:ext cx="1835280" cy="1835280"/>
          </a:xfrm>
          <a:prstGeom prst="rect">
            <a:avLst/>
          </a:prstGeom>
          <a:ln>
            <a:noFill/>
          </a:ln>
        </p:spPr>
      </p:pic>
      <p:sp>
        <p:nvSpPr>
          <p:cNvPr id="153" name="CustomShape 7"/>
          <p:cNvSpPr/>
          <p:nvPr/>
        </p:nvSpPr>
        <p:spPr>
          <a:xfrm>
            <a:off x="9873720" y="4214160"/>
            <a:ext cx="1867680" cy="21733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466200" y="448200"/>
            <a:ext cx="3413880" cy="3800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TextShape 2"/>
          <p:cNvSpPr txBox="1"/>
          <p:nvPr/>
        </p:nvSpPr>
        <p:spPr>
          <a:xfrm>
            <a:off x="777240" y="731520"/>
            <a:ext cx="2844720" cy="3237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lv-LV" sz="3800" spc="-1" strike="noStrike">
                <a:solidFill>
                  <a:srgbClr val="ffffff"/>
                </a:solidFill>
                <a:latin typeface="Calibri Light"/>
              </a:rPr>
              <a:t>Projekta </a:t>
            </a:r>
            <a:r>
              <a:rPr b="1" lang="lv-LV" sz="3800" spc="-1" strike="noStrike">
                <a:solidFill>
                  <a:srgbClr val="ffffff"/>
                </a:solidFill>
                <a:latin typeface="Calibri Light"/>
              </a:rPr>
              <a:t>vispārējais </a:t>
            </a:r>
            <a:r>
              <a:rPr b="1" lang="lv-LV" sz="3800" spc="-1" strike="noStrike">
                <a:solidFill>
                  <a:srgbClr val="ffffff"/>
                </a:solidFill>
                <a:latin typeface="Calibri Light"/>
              </a:rPr>
              <a:t>plānojums</a:t>
            </a:r>
            <a:endParaRPr b="0" lang="lv-LV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66200" y="4419360"/>
            <a:ext cx="3413880" cy="19796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4"/>
          <p:cNvSpPr/>
          <p:nvPr/>
        </p:nvSpPr>
        <p:spPr>
          <a:xfrm>
            <a:off x="4044600" y="448200"/>
            <a:ext cx="7688160" cy="59522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TextShape 5"/>
          <p:cNvSpPr txBox="1"/>
          <p:nvPr/>
        </p:nvSpPr>
        <p:spPr>
          <a:xfrm>
            <a:off x="4118040" y="5085360"/>
            <a:ext cx="7541280" cy="1772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1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en-GB" sz="2900" spc="-1" strike="noStrike">
                <a:solidFill>
                  <a:srgbClr val="000000"/>
                </a:solidFill>
                <a:latin typeface="Calibri"/>
              </a:rPr>
              <a:t>Complete block-diagram of proposed apparatus</a:t>
            </a:r>
            <a:endParaRPr b="0" lang="lv-LV" sz="29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The traditiona</a:t>
            </a:r>
            <a:r>
              <a:rPr b="0" lang="lv-LV" sz="25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ly used  stainless metal vacuum tract is going to be substituted by silica – molibden glass envelop ensuring miniaturization and  substantial</a:t>
            </a:r>
            <a:r>
              <a:rPr b="0" lang="lv-LV" sz="2500" spc="-1" strike="noStrike">
                <a:solidFill>
                  <a:srgbClr val="000000"/>
                </a:solidFill>
                <a:latin typeface="Calibri"/>
              </a:rPr>
              <a:t>l</a:t>
            </a: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y easier reaching of vacuum</a:t>
            </a:r>
            <a:r>
              <a:rPr b="0" lang="lv-LV" sz="2500" spc="-1" strike="noStrike">
                <a:solidFill>
                  <a:srgbClr val="000000"/>
                </a:solidFill>
                <a:latin typeface="Calibri"/>
              </a:rPr>
              <a:t> up to 10x(E-7)</a:t>
            </a:r>
            <a:r>
              <a:rPr b="0" lang="en-GB" sz="2500" spc="-1" strike="noStrike">
                <a:solidFill>
                  <a:srgbClr val="000000"/>
                </a:solidFill>
                <a:latin typeface="Calibri"/>
              </a:rPr>
              <a:t>. </a:t>
            </a:r>
            <a:r>
              <a:rPr b="0" lang="lv-LV" sz="2500" spc="-1" strike="noStrike">
                <a:solidFill>
                  <a:srgbClr val="000000"/>
                </a:solidFill>
                <a:latin typeface="Calibri"/>
              </a:rPr>
              <a:t>In final saections of the device cryogenic and sorbtion pumping tecniques will be used to avoid any contanimation by vacuum greese molecules. Top grade greeses with saturated vapour preasure  below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10x(E-7) will be used.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Picture 2" descr="A group of people sitting at a table&#10;&#10;Description automatically generated"/>
          <p:cNvPicPr/>
          <p:nvPr/>
        </p:nvPicPr>
        <p:blipFill>
          <a:blip r:embed="rId1"/>
          <a:stretch/>
        </p:blipFill>
        <p:spPr>
          <a:xfrm>
            <a:off x="-5760" y="4017600"/>
            <a:ext cx="3803760" cy="2840040"/>
          </a:xfrm>
          <a:prstGeom prst="rect">
            <a:avLst/>
          </a:prstGeom>
          <a:ln>
            <a:noFill/>
          </a:ln>
        </p:spPr>
      </p:pic>
      <p:pic>
        <p:nvPicPr>
          <p:cNvPr id="160" name="Image1" descr=""/>
          <p:cNvPicPr/>
          <p:nvPr/>
        </p:nvPicPr>
        <p:blipFill>
          <a:blip r:embed="rId2"/>
          <a:stretch/>
        </p:blipFill>
        <p:spPr>
          <a:xfrm>
            <a:off x="4266360" y="639000"/>
            <a:ext cx="7725960" cy="433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61880" y="450360"/>
            <a:ext cx="4182120" cy="3602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TextShape 2"/>
          <p:cNvSpPr txBox="1"/>
          <p:nvPr/>
        </p:nvSpPr>
        <p:spPr>
          <a:xfrm>
            <a:off x="774720" y="762120"/>
            <a:ext cx="3595680" cy="3018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000"/>
          </a:bodyPr>
          <a:p>
            <a:pPr>
              <a:lnSpc>
                <a:spcPct val="90000"/>
              </a:lnSpc>
            </a:pPr>
            <a:r>
              <a:rPr b="1" lang="lv-LV" sz="3400" spc="-1" strike="noStrike">
                <a:solidFill>
                  <a:srgbClr val="00b0f0"/>
                </a:solidFill>
                <a:latin typeface="Calibri Light"/>
              </a:rPr>
              <a:t>Darbība 1</a:t>
            </a:r>
            <a:br/>
            <a:r>
              <a:rPr b="0" lang="lv-LV" sz="3400" spc="-1" strike="noStrike">
                <a:solidFill>
                  <a:srgbClr val="ffffff"/>
                </a:solidFill>
                <a:latin typeface="Calibri Light"/>
              </a:rPr>
              <a:t>Jonu implantācijas iekārtas laboratorijas prototipa izstrāde un attīstīšana</a:t>
            </a:r>
            <a:endParaRPr b="0" lang="lv-LV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71600" y="4209480"/>
            <a:ext cx="4172400" cy="217332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4810680" y="450360"/>
            <a:ext cx="4899600" cy="59486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TextShape 5"/>
          <p:cNvSpPr txBox="1"/>
          <p:nvPr/>
        </p:nvSpPr>
        <p:spPr>
          <a:xfrm>
            <a:off x="4347720" y="586080"/>
            <a:ext cx="5528160" cy="5623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Arial"/>
              <a:buAutoNum type="arabicPeriod" startAt="6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Literatūras studijas kontekstā ar jaunu ideju pārbaudi. Regulāras jaunāko publikāciju studijas; sistematizācija un radoša izmantošana projekta izpildes gaitā. 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Sagatavota J.Blahina doktora darba literatūras apskata sadaļa, recenzēšanā 1 raksts (LZA Vēstis), publicēts 1 (MAMS), iesniegts publicēšanai vēl viens. 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Veiktas patentu literatūras studijas;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Sagatavota darbam vakuumiekārta, sasniedzot plānotos raksturlielumus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224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CustomShape 6"/>
          <p:cNvSpPr/>
          <p:nvPr/>
        </p:nvSpPr>
        <p:spPr>
          <a:xfrm>
            <a:off x="9875880" y="450360"/>
            <a:ext cx="1867680" cy="360288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Graphic 135" descr="Bitcoin"/>
          <p:cNvPicPr/>
          <p:nvPr/>
        </p:nvPicPr>
        <p:blipFill>
          <a:blip r:embed="rId1"/>
          <a:stretch/>
        </p:blipFill>
        <p:spPr>
          <a:xfrm>
            <a:off x="1654920" y="4374360"/>
            <a:ext cx="1835280" cy="1835280"/>
          </a:xfrm>
          <a:prstGeom prst="rect">
            <a:avLst/>
          </a:prstGeom>
          <a:ln>
            <a:noFill/>
          </a:ln>
        </p:spPr>
      </p:pic>
      <p:sp>
        <p:nvSpPr>
          <p:cNvPr id="168" name="CustomShape 7"/>
          <p:cNvSpPr/>
          <p:nvPr/>
        </p:nvSpPr>
        <p:spPr>
          <a:xfrm>
            <a:off x="9873720" y="4214160"/>
            <a:ext cx="1867680" cy="21733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Picture 2" descr="Graphical user interface, application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4807440" y="4124520"/>
            <a:ext cx="4899600" cy="2310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61880" y="450360"/>
            <a:ext cx="4182120" cy="3602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TextShape 2"/>
          <p:cNvSpPr txBox="1"/>
          <p:nvPr/>
        </p:nvSpPr>
        <p:spPr>
          <a:xfrm>
            <a:off x="774720" y="762120"/>
            <a:ext cx="3595680" cy="3018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1000"/>
          </a:bodyPr>
          <a:p>
            <a:pPr>
              <a:lnSpc>
                <a:spcPct val="90000"/>
              </a:lnSpc>
            </a:pPr>
            <a:r>
              <a:rPr b="1" lang="lv-LV" sz="3400" spc="-1" strike="noStrike">
                <a:solidFill>
                  <a:srgbClr val="00b0f0"/>
                </a:solidFill>
                <a:latin typeface="Calibri Light"/>
              </a:rPr>
              <a:t>Darbība 1</a:t>
            </a:r>
            <a:br/>
            <a:r>
              <a:rPr b="0" lang="lv-LV" sz="3400" spc="-1" strike="noStrike">
                <a:solidFill>
                  <a:srgbClr val="ffffff"/>
                </a:solidFill>
                <a:latin typeface="Calibri Light"/>
              </a:rPr>
              <a:t>Jonu implantācijas iekārtas laboratorijas prototipa izstrāde un attīstīšana</a:t>
            </a:r>
            <a:endParaRPr b="0" lang="lv-LV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71600" y="4209480"/>
            <a:ext cx="4172400" cy="2173320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4"/>
          <p:cNvSpPr/>
          <p:nvPr/>
        </p:nvSpPr>
        <p:spPr>
          <a:xfrm>
            <a:off x="4810680" y="450360"/>
            <a:ext cx="4899600" cy="59486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TextShape 5"/>
          <p:cNvSpPr txBox="1"/>
          <p:nvPr/>
        </p:nvSpPr>
        <p:spPr>
          <a:xfrm>
            <a:off x="4923720" y="586080"/>
            <a:ext cx="4653720" cy="56235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343080" indent="-34272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Arial"/>
              <a:buAutoNum type="arabicPeriod" startAt="7"/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Negatīvo jonu  kūļu iekārtas «GRIBA» izmantošana projekta eksperimentālo ideju testēšanā. Šī darba sinerģija ar jaunu fundamentālās un pielietojamās zinātnes  projektu pieteikumu koncepciju izstrādi un ārzemju partneru iesaisti.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buClr>
                <a:srgbClr val="000000"/>
              </a:buClr>
              <a:buFont typeface="Arial"/>
              <a:buAutoNum type="arabicPeriod" startAt="7"/>
              <a:tabLst>
                <a:tab algn="l" pos="0"/>
              </a:tabLst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Produktīva un intensīva sadarbība ar projekta partneri BSI Ltd.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81"/>
              </a:spcBef>
              <a:spcAft>
                <a:spcPts val="269"/>
              </a:spcAft>
              <a:tabLst>
                <a:tab algn="l" pos="0"/>
              </a:tabLst>
            </a:pPr>
            <a:r>
              <a:rPr b="0" lang="lv-LV" sz="1800" spc="-1" strike="noStrike">
                <a:solidFill>
                  <a:srgbClr val="000000"/>
                </a:solidFill>
                <a:latin typeface="Calibri"/>
              </a:rPr>
              <a:t>8.  Sinerģijā ar Levitācijas projektu aktivitātes papildus studentu piesaistē maģistra un doktorantūras darbu izstrādei, t.sk. ārzemju un diasporas studenti.</a:t>
            </a: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224"/>
              </a:spcAft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9875880" y="450360"/>
            <a:ext cx="1867680" cy="360288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6" name="Graphic 135" descr="Bitcoin"/>
          <p:cNvPicPr/>
          <p:nvPr/>
        </p:nvPicPr>
        <p:blipFill>
          <a:blip r:embed="rId1"/>
          <a:stretch/>
        </p:blipFill>
        <p:spPr>
          <a:xfrm>
            <a:off x="1654920" y="4374360"/>
            <a:ext cx="1835280" cy="1835280"/>
          </a:xfrm>
          <a:prstGeom prst="rect">
            <a:avLst/>
          </a:prstGeom>
          <a:ln>
            <a:noFill/>
          </a:ln>
        </p:spPr>
      </p:pic>
      <p:sp>
        <p:nvSpPr>
          <p:cNvPr id="177" name="CustomShape 7"/>
          <p:cNvSpPr/>
          <p:nvPr/>
        </p:nvSpPr>
        <p:spPr>
          <a:xfrm>
            <a:off x="9873720" y="4214160"/>
            <a:ext cx="1867680" cy="217332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66200" y="448200"/>
            <a:ext cx="3413880" cy="380088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TextShape 2"/>
          <p:cNvSpPr txBox="1"/>
          <p:nvPr/>
        </p:nvSpPr>
        <p:spPr>
          <a:xfrm>
            <a:off x="777240" y="731520"/>
            <a:ext cx="2844720" cy="3237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lv-LV" sz="3800" spc="-1" strike="noStrike">
                <a:solidFill>
                  <a:srgbClr val="ffffff"/>
                </a:solidFill>
                <a:latin typeface="Calibri Light"/>
              </a:rPr>
              <a:t>Projekta nodevumi</a:t>
            </a:r>
            <a:endParaRPr b="0" lang="lv-LV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466200" y="4419360"/>
            <a:ext cx="3413880" cy="19796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4044600" y="448200"/>
            <a:ext cx="7688160" cy="595224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Shape 5"/>
          <p:cNvSpPr txBox="1"/>
          <p:nvPr/>
        </p:nvSpPr>
        <p:spPr>
          <a:xfrm>
            <a:off x="4379760" y="686880"/>
            <a:ext cx="7037280" cy="5474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1000"/>
          </a:bodyPr>
          <a:p>
            <a:pPr>
              <a:lnSpc>
                <a:spcPct val="90000"/>
              </a:lnSpc>
              <a:spcAft>
                <a:spcPts val="499"/>
              </a:spcAft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Paveiktais periodā 2021.gada novembris-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2022.janvāris 3 mēnešos: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Noturēta darba sanāksme ar SIA BSI (06.01.2022.)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un 1 Projekta padomes sēde (25.01.2022.) ; 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Regulāri zinātniskie kolokviji (ne retāk kā 1x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mēnesī);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Apstiprināta 6.starpposma atskaite un saņemts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maksājums;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Saņemtas QMS piegādes 13.08.;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Labā sinerģijā ar projekta mērķiem norit darbs pie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2 doktora disertāciju izstrādes;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Pabeigts darbs 1.1. aktivitātē un sagatavots </a:t>
            </a:r>
            <a:r>
              <a:rPr b="0" lang="lv-LV" sz="2000" spc="-1" strike="noStrike">
                <a:solidFill>
                  <a:srgbClr val="000000"/>
                </a:solidFill>
                <a:latin typeface="Calibri"/>
              </a:rPr>
              <a:t>atskaites melnraksts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Sastādīts vēl viena raksta teksts par QMS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lietojumu. Tajā jāievada mērījumu dati, un būs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publiicējams.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Izgatavots un palaists FC apkalpojošais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femtoampermetrs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Izmērīti QMS RF dati, izmantojot nano-VNA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metodiku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Noris darbs pie DDS gala pakāpes konstruēšanas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priekš QMS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Izgriezti jonu optikas elektrodi, uzsākta to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montāža. Buksē vienīgā virpotā (ekstrakcijas) </a:t>
            </a:r>
            <a:r>
              <a:rPr b="0" lang="lv-LV" sz="2000" spc="-1" strike="noStrike">
                <a:solidFill>
                  <a:srgbClr val="355269"/>
                </a:solidFill>
                <a:latin typeface="Calibri"/>
              </a:rPr>
              <a:t>elektroda izgatavošana.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3" name="Picture 2" descr="A person standing in a kitchen&#10;&#10;Description automatically generated"/>
          <p:cNvPicPr/>
          <p:nvPr/>
        </p:nvPicPr>
        <p:blipFill>
          <a:blip r:embed="rId1"/>
          <a:stretch/>
        </p:blipFill>
        <p:spPr>
          <a:xfrm>
            <a:off x="459000" y="4128840"/>
            <a:ext cx="3413880" cy="226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9000" y="453960"/>
            <a:ext cx="11273760" cy="1877400"/>
          </a:xfrm>
          <a:prstGeom prst="rect">
            <a:avLst/>
          </a:prstGeom>
          <a:solidFill>
            <a:srgbClr val="595959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2"/>
          <p:cNvSpPr/>
          <p:nvPr/>
        </p:nvSpPr>
        <p:spPr>
          <a:xfrm>
            <a:off x="731520" y="731520"/>
            <a:ext cx="10665720" cy="142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en-US" sz="4400" spc="-1" strike="noStrike">
                <a:solidFill>
                  <a:srgbClr val="ffffff"/>
                </a:solidFill>
                <a:latin typeface="Calibri Light"/>
              </a:rPr>
              <a:t>Darbības 3 nodevumi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459000" y="2481120"/>
            <a:ext cx="9006480" cy="3917880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TextShape 4"/>
          <p:cNvSpPr txBox="1"/>
          <p:nvPr/>
        </p:nvSpPr>
        <p:spPr>
          <a:xfrm>
            <a:off x="789480" y="2790000"/>
            <a:ext cx="8370000" cy="3299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261"/>
              </a:spcBef>
              <a:spcAft>
                <a:spcPts val="391"/>
              </a:spcAft>
              <a:buClr>
                <a:srgbClr val="000000"/>
              </a:buClr>
              <a:buFont typeface="Arial"/>
              <a:buChar char="•"/>
            </a:pPr>
            <a:r>
              <a:rPr b="0" lang="lv-LV" sz="2600" spc="-1" strike="noStrike">
                <a:solidFill>
                  <a:srgbClr val="000000"/>
                </a:solidFill>
                <a:latin typeface="Calibri"/>
              </a:rPr>
              <a:t>Informācija par projektu LU mājas lapā; RFC mājas lapā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261"/>
              </a:spcBef>
              <a:spcAft>
                <a:spcPts val="391"/>
              </a:spcAft>
              <a:buClr>
                <a:srgbClr val="000000"/>
              </a:buClr>
              <a:buFont typeface="Arial"/>
              <a:buChar char="•"/>
            </a:pPr>
            <a:r>
              <a:rPr b="0" lang="lv-LV" sz="2600" spc="-1" strike="noStrike">
                <a:solidFill>
                  <a:srgbClr val="000000"/>
                </a:solidFill>
                <a:latin typeface="Calibri"/>
              </a:rPr>
              <a:t>Izvietots 6.ceturkšņa ziņojums, sagatavošanā 7.cet.ziņojums;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261"/>
              </a:spcBef>
              <a:spcAft>
                <a:spcPts val="391"/>
              </a:spcAft>
              <a:buClr>
                <a:srgbClr val="000000"/>
              </a:buClr>
              <a:buFont typeface="Arial"/>
              <a:buChar char="•"/>
            </a:pPr>
            <a:r>
              <a:rPr b="0" lang="lv-LV" sz="2600" spc="-1" strike="noStrike">
                <a:solidFill>
                  <a:srgbClr val="000000"/>
                </a:solidFill>
                <a:latin typeface="Calibri"/>
              </a:rPr>
              <a:t>Papildināta </a:t>
            </a:r>
            <a:r>
              <a:rPr b="0" lang="lv-LV" sz="26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www.jonuimplanti.mozello.lv</a:t>
            </a:r>
            <a:r>
              <a:rPr b="0" lang="lv-LV" sz="2600" spc="-1" strike="noStrike">
                <a:solidFill>
                  <a:srgbClr val="000000"/>
                </a:solidFill>
                <a:latin typeface="Calibri"/>
              </a:rPr>
              <a:t> mājas lapa;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261"/>
              </a:spcBef>
              <a:spcAft>
                <a:spcPts val="391"/>
              </a:spcAft>
              <a:buClr>
                <a:srgbClr val="000000"/>
              </a:buClr>
              <a:buFont typeface="Arial"/>
              <a:buChar char="•"/>
            </a:pPr>
            <a:r>
              <a:rPr b="0" lang="lv-LV" sz="2600" spc="-1" strike="noStrike">
                <a:solidFill>
                  <a:srgbClr val="000000"/>
                </a:solidFill>
                <a:latin typeface="Calibri"/>
              </a:rPr>
              <a:t>Plānojas dalība LU konferencē</a:t>
            </a:r>
            <a:endParaRPr b="0" lang="lv-LV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9625680" y="2481120"/>
            <a:ext cx="2111760" cy="1898640"/>
          </a:xfrm>
          <a:prstGeom prst="rect">
            <a:avLst/>
          </a:prstGeom>
          <a:solidFill>
            <a:srgbClr val="a5a5a5"/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6"/>
          <p:cNvSpPr/>
          <p:nvPr/>
        </p:nvSpPr>
        <p:spPr>
          <a:xfrm>
            <a:off x="9625680" y="4529160"/>
            <a:ext cx="2107080" cy="1869840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56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91" name="Group 2"/>
          <p:cNvGrpSpPr/>
          <p:nvPr/>
        </p:nvGrpSpPr>
        <p:grpSpPr>
          <a:xfrm>
            <a:off x="409680" y="635760"/>
            <a:ext cx="11142000" cy="2481840"/>
            <a:chOff x="409680" y="635760"/>
            <a:chExt cx="11142000" cy="2481840"/>
          </a:xfrm>
        </p:grpSpPr>
        <p:sp>
          <p:nvSpPr>
            <p:cNvPr id="192" name="CustomShape 3"/>
            <p:cNvSpPr/>
            <p:nvPr/>
          </p:nvSpPr>
          <p:spPr>
            <a:xfrm>
              <a:off x="11223360" y="635760"/>
              <a:ext cx="328320" cy="1742040"/>
            </a:xfrm>
            <a:custGeom>
              <a:avLst/>
              <a:gdLst/>
              <a:ahLst/>
              <a:rect l="l" t="t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4"/>
            <p:cNvSpPr/>
            <p:nvPr/>
          </p:nvSpPr>
          <p:spPr>
            <a:xfrm>
              <a:off x="409680" y="1022400"/>
              <a:ext cx="709200" cy="2095200"/>
            </a:xfrm>
            <a:custGeom>
              <a:avLst/>
              <a:gdLst/>
              <a:ahLst/>
              <a:rect l="l" t="t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5"/>
            <p:cNvSpPr/>
            <p:nvPr/>
          </p:nvSpPr>
          <p:spPr>
            <a:xfrm>
              <a:off x="409680" y="837720"/>
              <a:ext cx="402840" cy="1704960"/>
            </a:xfrm>
            <a:custGeom>
              <a:avLst/>
              <a:gdLst/>
              <a:ahLst/>
              <a:rect l="l" t="t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6"/>
            <p:cNvSpPr/>
            <p:nvPr/>
          </p:nvSpPr>
          <p:spPr>
            <a:xfrm>
              <a:off x="644760" y="640800"/>
              <a:ext cx="167760" cy="1712880"/>
            </a:xfrm>
            <a:custGeom>
              <a:avLst/>
              <a:gdLst/>
              <a:ahLst/>
              <a:rect l="l" t="t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7"/>
            <p:cNvSpPr/>
            <p:nvPr/>
          </p:nvSpPr>
          <p:spPr>
            <a:xfrm>
              <a:off x="644040" y="635760"/>
              <a:ext cx="10907640" cy="1541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TextShape 8"/>
          <p:cNvSpPr txBox="1"/>
          <p:nvPr/>
        </p:nvSpPr>
        <p:spPr>
          <a:xfrm>
            <a:off x="1047240" y="759960"/>
            <a:ext cx="103060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J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.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B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l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h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i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n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s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: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D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r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b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ī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b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1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j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n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v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ā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r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i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s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 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-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3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1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.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j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a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n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v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ā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r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i</a:t>
            </a:r>
            <a:r>
              <a:rPr b="1" lang="lv-LV" sz="4000" spc="-1" strike="noStrike">
                <a:solidFill>
                  <a:srgbClr val="ffffff"/>
                </a:solidFill>
                <a:latin typeface="Calibri Light"/>
              </a:rPr>
              <a:t>s</a:t>
            </a:r>
            <a:endParaRPr b="0" lang="lv-LV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9"/>
          <p:cNvSpPr txBox="1"/>
          <p:nvPr/>
        </p:nvSpPr>
        <p:spPr>
          <a:xfrm>
            <a:off x="1424880" y="2494440"/>
            <a:ext cx="4053240" cy="3562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2000" spc="-1" strike="noStrike">
                <a:solidFill>
                  <a:srgbClr val="000000"/>
                </a:solidFill>
                <a:latin typeface="Calibri"/>
              </a:rPr>
              <a:t>Pamatā strādāts pie eksperimentālā stenda veidošanas un paralēli analizēta literatūra par QMS lieto;sanas jautājumiem. </a:t>
            </a:r>
            <a:r>
              <a:rPr b="1" lang="lv-LV" sz="2000" spc="-1" strike="noStrike">
                <a:solidFill>
                  <a:srgbClr val="355269"/>
                </a:solidFill>
                <a:latin typeface="Calibri"/>
              </a:rPr>
              <a:t>Atrasts ka iepriekš pieņemtais 8.5 V RF spriegums uz QMS ir kļūda – jābūt 309 V.</a:t>
            </a:r>
            <a:r>
              <a:rPr b="1" lang="lv-LV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lv-LV" sz="2000" spc="-1" strike="noStrike">
                <a:solidFill>
                  <a:srgbClr val="000000"/>
                </a:solidFill>
                <a:latin typeface="Calibri"/>
              </a:rPr>
              <a:t>Sagatavota doktora darba literatūras apskata sadaļa un notiek jaunāko publikāciju monitorings</a:t>
            </a:r>
            <a:endParaRPr b="0" lang="lv-LV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Application>LibreOffice/6.4.7.2$Linux_X86_64 LibreOffice_project/40$Build-2</Application>
  <Words>1199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2020-06-04T18:11:56Z</dcterms:created>
  <dc:creator>Valdis Avotiņš</dc:creator>
  <dc:description/>
  <dc:language>en-US</dc:language>
  <cp:lastModifiedBy/>
  <dcterms:modified xsi:type="dcterms:W3CDTF">2022-01-25T10:22:02Z</dcterms:modified>
  <cp:revision>58</cp:revision>
  <dc:subject/>
  <dc:title>Rūpnieciskie pētījumi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